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2" r:id="rId3"/>
    <p:sldId id="263" r:id="rId4"/>
    <p:sldId id="264" r:id="rId5"/>
    <p:sldId id="259" r:id="rId6"/>
    <p:sldId id="266" r:id="rId7"/>
    <p:sldId id="271" r:id="rId8"/>
    <p:sldId id="267" r:id="rId9"/>
    <p:sldId id="268" r:id="rId10"/>
    <p:sldId id="269" r:id="rId11"/>
    <p:sldId id="270" r:id="rId12"/>
    <p:sldId id="260" r:id="rId13"/>
    <p:sldId id="26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6/17/2022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6/17/2022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6456A9-697B-72B7-FF13-26F4BE299A57}"/>
              </a:ext>
            </a:extLst>
          </p:cNvPr>
          <p:cNvPicPr>
            <a:picLocks noChangeAspect="1"/>
          </p:cNvPicPr>
          <p:nvPr/>
        </p:nvPicPr>
        <p:blipFill>
          <a:blip r:embed="rId2"/>
          <a:stretch>
            <a:fillRect/>
          </a:stretch>
        </p:blipFill>
        <p:spPr>
          <a:xfrm>
            <a:off x="837830" y="867747"/>
            <a:ext cx="1889449" cy="2143449"/>
          </a:xfrm>
          <a:prstGeom prst="rect">
            <a:avLst/>
          </a:prstGeom>
        </p:spPr>
      </p:pic>
      <p:sp>
        <p:nvSpPr>
          <p:cNvPr id="7" name="TextBox 6">
            <a:extLst>
              <a:ext uri="{FF2B5EF4-FFF2-40B4-BE49-F238E27FC236}">
                <a16:creationId xmlns:a16="http://schemas.microsoft.com/office/drawing/2014/main" id="{60C8BBC4-32CC-47CC-977B-3A20EFFF47D0}"/>
              </a:ext>
            </a:extLst>
          </p:cNvPr>
          <p:cNvSpPr txBox="1"/>
          <p:nvPr/>
        </p:nvSpPr>
        <p:spPr>
          <a:xfrm>
            <a:off x="0" y="3074870"/>
            <a:ext cx="4748131" cy="36933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mj-lt"/>
                <a:cs typeface="Times New Roman" panose="02020603050405020304" pitchFamily="18" charset="0"/>
              </a:rPr>
              <a:t>JOSUA PRATAMA MARBUN_13321028</a:t>
            </a:r>
          </a:p>
        </p:txBody>
      </p:sp>
      <p:pic>
        <p:nvPicPr>
          <p:cNvPr id="8" name="Picture 7">
            <a:extLst>
              <a:ext uri="{FF2B5EF4-FFF2-40B4-BE49-F238E27FC236}">
                <a16:creationId xmlns:a16="http://schemas.microsoft.com/office/drawing/2014/main" id="{0C4E709F-FB23-1040-3B0A-C33493B62714}"/>
              </a:ext>
            </a:extLst>
          </p:cNvPr>
          <p:cNvPicPr>
            <a:picLocks noChangeAspect="1"/>
          </p:cNvPicPr>
          <p:nvPr/>
        </p:nvPicPr>
        <p:blipFill>
          <a:blip r:embed="rId3"/>
          <a:stretch>
            <a:fillRect/>
          </a:stretch>
        </p:blipFill>
        <p:spPr>
          <a:xfrm>
            <a:off x="8525459" y="931422"/>
            <a:ext cx="1607586" cy="2143448"/>
          </a:xfrm>
          <a:prstGeom prst="rect">
            <a:avLst/>
          </a:prstGeom>
        </p:spPr>
      </p:pic>
      <p:sp>
        <p:nvSpPr>
          <p:cNvPr id="10" name="TextBox 9">
            <a:extLst>
              <a:ext uri="{FF2B5EF4-FFF2-40B4-BE49-F238E27FC236}">
                <a16:creationId xmlns:a16="http://schemas.microsoft.com/office/drawing/2014/main" id="{3158C23A-C2B6-D084-591E-00CE42CFCB61}"/>
              </a:ext>
            </a:extLst>
          </p:cNvPr>
          <p:cNvSpPr txBox="1"/>
          <p:nvPr/>
        </p:nvSpPr>
        <p:spPr>
          <a:xfrm>
            <a:off x="6635215" y="3074870"/>
            <a:ext cx="6102220" cy="36933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mj-lt"/>
                <a:cs typeface="Times New Roman" panose="02020603050405020304" pitchFamily="18" charset="0"/>
              </a:rPr>
              <a:t>DION SAPUTRA MANURUNG_13321008</a:t>
            </a:r>
          </a:p>
        </p:txBody>
      </p:sp>
      <p:sp>
        <p:nvSpPr>
          <p:cNvPr id="12" name="TextBox 11">
            <a:extLst>
              <a:ext uri="{FF2B5EF4-FFF2-40B4-BE49-F238E27FC236}">
                <a16:creationId xmlns:a16="http://schemas.microsoft.com/office/drawing/2014/main" id="{EA1BF6D7-8778-2184-7987-513BA71BF73C}"/>
              </a:ext>
            </a:extLst>
          </p:cNvPr>
          <p:cNvSpPr txBox="1"/>
          <p:nvPr/>
        </p:nvSpPr>
        <p:spPr>
          <a:xfrm>
            <a:off x="3150232" y="5646070"/>
            <a:ext cx="6167534" cy="36933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mj-lt"/>
                <a:cs typeface="Times New Roman" panose="02020603050405020304" pitchFamily="18" charset="0"/>
              </a:rPr>
              <a:t>PUTRA REZEKI SILAEN_13321010</a:t>
            </a:r>
          </a:p>
        </p:txBody>
      </p:sp>
      <p:sp>
        <p:nvSpPr>
          <p:cNvPr id="14" name="TextBox 13">
            <a:extLst>
              <a:ext uri="{FF2B5EF4-FFF2-40B4-BE49-F238E27FC236}">
                <a16:creationId xmlns:a16="http://schemas.microsoft.com/office/drawing/2014/main" id="{BB150845-D1C0-C3D6-5FAA-5AF6822C625B}"/>
              </a:ext>
            </a:extLst>
          </p:cNvPr>
          <p:cNvSpPr txBox="1"/>
          <p:nvPr/>
        </p:nvSpPr>
        <p:spPr>
          <a:xfrm>
            <a:off x="3857424" y="285091"/>
            <a:ext cx="3722913" cy="646331"/>
          </a:xfrm>
          <a:prstGeom prst="rect">
            <a:avLst/>
          </a:prstGeom>
          <a:noFill/>
        </p:spPr>
        <p:txBody>
          <a:bodyPr wrap="square">
            <a:spAutoFit/>
          </a:bodyPr>
          <a:lstStyle/>
          <a:p>
            <a:pPr algn="ctr"/>
            <a:r>
              <a:rPr lang="en-US" sz="3600" b="1" dirty="0">
                <a:effectLst>
                  <a:outerShdw blurRad="38100" dist="38100" dir="2700000" algn="tl">
                    <a:srgbClr val="000000">
                      <a:alpha val="43137"/>
                    </a:srgbClr>
                  </a:outerShdw>
                </a:effectLst>
                <a:latin typeface="+mj-lt"/>
                <a:cs typeface="Times New Roman" panose="02020603050405020304" pitchFamily="18" charset="0"/>
              </a:rPr>
              <a:t>KELOMPOK 19 </a:t>
            </a:r>
          </a:p>
        </p:txBody>
      </p:sp>
      <p:pic>
        <p:nvPicPr>
          <p:cNvPr id="17" name="Picture 16">
            <a:extLst>
              <a:ext uri="{FF2B5EF4-FFF2-40B4-BE49-F238E27FC236}">
                <a16:creationId xmlns:a16="http://schemas.microsoft.com/office/drawing/2014/main" id="{369A3767-43C2-9827-AB47-D6DCA77EFA85}"/>
              </a:ext>
            </a:extLst>
          </p:cNvPr>
          <p:cNvPicPr>
            <a:picLocks noChangeAspect="1"/>
          </p:cNvPicPr>
          <p:nvPr/>
        </p:nvPicPr>
        <p:blipFill>
          <a:blip r:embed="rId4"/>
          <a:stretch>
            <a:fillRect/>
          </a:stretch>
        </p:blipFill>
        <p:spPr>
          <a:xfrm rot="16200000">
            <a:off x="4333793" y="3788100"/>
            <a:ext cx="2058698" cy="1741714"/>
          </a:xfrm>
          <a:prstGeom prst="rect">
            <a:avLst/>
          </a:prstGeom>
        </p:spPr>
      </p:pic>
    </p:spTree>
    <p:extLst>
      <p:ext uri="{BB962C8B-B14F-4D97-AF65-F5344CB8AC3E}">
        <p14:creationId xmlns:p14="http://schemas.microsoft.com/office/powerpoint/2010/main" val="2069813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EE54A-59F6-0CA8-66A8-1E6CCF74300E}"/>
              </a:ext>
            </a:extLst>
          </p:cNvPr>
          <p:cNvSpPr>
            <a:spLocks noGrp="1"/>
          </p:cNvSpPr>
          <p:nvPr>
            <p:ph type="title"/>
          </p:nvPr>
        </p:nvSpPr>
        <p:spPr>
          <a:xfrm>
            <a:off x="1451579" y="991482"/>
            <a:ext cx="9603275" cy="800346"/>
          </a:xfrm>
        </p:spPr>
        <p:txBody>
          <a:bodyPr>
            <a:normAutofit fontScale="90000"/>
          </a:bodyPr>
          <a:lstStyle/>
          <a:p>
            <a:r>
              <a:rPr lang="en-US" sz="3200" b="1" dirty="0">
                <a:solidFill>
                  <a:srgbClr val="0C2054"/>
                </a:solidFill>
                <a:latin typeface="Poppins" panose="00000500000000000000" pitchFamily="2" charset="0"/>
              </a:rPr>
              <a:t>5</a:t>
            </a:r>
            <a:r>
              <a:rPr lang="en-US" sz="3200" b="1" i="0" u="none" strike="noStrike" dirty="0">
                <a:solidFill>
                  <a:srgbClr val="0C2054"/>
                </a:solidFill>
                <a:effectLst/>
                <a:latin typeface="Poppins" panose="00000500000000000000" pitchFamily="2" charset="0"/>
              </a:rPr>
              <a:t>. ER Diagram</a:t>
            </a:r>
            <a:br>
              <a:rPr lang="en-US" sz="3200" b="1" dirty="0">
                <a:solidFill>
                  <a:srgbClr val="0C2054"/>
                </a:solidFill>
                <a:latin typeface="Poppins" panose="00000500000000000000" pitchFamily="2" charset="0"/>
              </a:rPr>
            </a:br>
            <a:endParaRPr lang="en-US" dirty="0"/>
          </a:p>
        </p:txBody>
      </p:sp>
      <p:pic>
        <p:nvPicPr>
          <p:cNvPr id="6" name="Content Placeholder 5">
            <a:extLst>
              <a:ext uri="{FF2B5EF4-FFF2-40B4-BE49-F238E27FC236}">
                <a16:creationId xmlns:a16="http://schemas.microsoft.com/office/drawing/2014/main" id="{B7841C41-CB77-EBD8-0E3B-5AFECDC61E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2016125"/>
            <a:ext cx="7356479" cy="3850393"/>
          </a:xfrm>
          <a:prstGeom prst="rect">
            <a:avLst/>
          </a:prstGeom>
        </p:spPr>
      </p:pic>
    </p:spTree>
    <p:extLst>
      <p:ext uri="{BB962C8B-B14F-4D97-AF65-F5344CB8AC3E}">
        <p14:creationId xmlns:p14="http://schemas.microsoft.com/office/powerpoint/2010/main" val="145249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212A9-C3EF-AD81-925D-26A96563F4A5}"/>
              </a:ext>
            </a:extLst>
          </p:cNvPr>
          <p:cNvSpPr>
            <a:spLocks noGrp="1"/>
          </p:cNvSpPr>
          <p:nvPr>
            <p:ph type="title"/>
          </p:nvPr>
        </p:nvSpPr>
        <p:spPr>
          <a:xfrm>
            <a:off x="1447331" y="1101708"/>
            <a:ext cx="9605635" cy="593638"/>
          </a:xfrm>
        </p:spPr>
        <p:txBody>
          <a:bodyPr/>
          <a:lstStyle/>
          <a:p>
            <a:r>
              <a:rPr lang="en-US" sz="3200" b="1" dirty="0">
                <a:solidFill>
                  <a:srgbClr val="0C2054"/>
                </a:solidFill>
                <a:latin typeface="Poppins" panose="00000500000000000000" pitchFamily="2" charset="0"/>
              </a:rPr>
              <a:t>6</a:t>
            </a:r>
            <a:r>
              <a:rPr lang="en-US" sz="3200" b="1" i="0" u="none" strike="noStrike" dirty="0">
                <a:solidFill>
                  <a:srgbClr val="0C2054"/>
                </a:solidFill>
                <a:effectLst/>
                <a:latin typeface="Poppins" panose="00000500000000000000" pitchFamily="2" charset="0"/>
              </a:rPr>
              <a:t>. Architecture Style</a:t>
            </a:r>
            <a:endParaRPr lang="en-US" dirty="0"/>
          </a:p>
        </p:txBody>
      </p:sp>
      <p:sp>
        <p:nvSpPr>
          <p:cNvPr id="3" name="Content Placeholder 2">
            <a:extLst>
              <a:ext uri="{FF2B5EF4-FFF2-40B4-BE49-F238E27FC236}">
                <a16:creationId xmlns:a16="http://schemas.microsoft.com/office/drawing/2014/main" id="{60D316BC-0D8A-EE74-B2D2-0548298AFF4A}"/>
              </a:ext>
            </a:extLst>
          </p:cNvPr>
          <p:cNvSpPr>
            <a:spLocks noGrp="1"/>
          </p:cNvSpPr>
          <p:nvPr>
            <p:ph sz="half" idx="1"/>
          </p:nvPr>
        </p:nvSpPr>
        <p:spPr>
          <a:xfrm>
            <a:off x="1447331" y="2010878"/>
            <a:ext cx="5149412" cy="2449155"/>
          </a:xfrm>
        </p:spPr>
        <p:txBody>
          <a:bodyPr/>
          <a:lstStyle/>
          <a:p>
            <a:pPr algn="just"/>
            <a:r>
              <a:rPr lang="en-US" b="0" i="0" dirty="0">
                <a:solidFill>
                  <a:srgbClr val="000000"/>
                </a:solidFill>
                <a:effectLst/>
                <a:latin typeface="Roboto" panose="02000000000000000000" pitchFamily="2" charset="0"/>
              </a:rPr>
              <a:t>The architectural style used in the website profile of </a:t>
            </a:r>
            <a:r>
              <a:rPr lang="en-US" b="0" i="0" dirty="0" err="1">
                <a:solidFill>
                  <a:srgbClr val="000000"/>
                </a:solidFill>
                <a:effectLst/>
                <a:latin typeface="Roboto" panose="02000000000000000000" pitchFamily="2" charset="0"/>
              </a:rPr>
              <a:t>Sangkar</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Nihuta</a:t>
            </a:r>
            <a:r>
              <a:rPr lang="en-US" b="0" i="0" dirty="0">
                <a:solidFill>
                  <a:srgbClr val="000000"/>
                </a:solidFill>
                <a:effectLst/>
                <a:latin typeface="Roboto" panose="02000000000000000000" pitchFamily="2" charset="0"/>
              </a:rPr>
              <a:t> Village is Multiple Page Application (MPA) because the MPA architectural style uses several pages on the website that was built.</a:t>
            </a:r>
            <a:endParaRPr lang="en-US" dirty="0"/>
          </a:p>
        </p:txBody>
      </p:sp>
      <p:pic>
        <p:nvPicPr>
          <p:cNvPr id="6" name="Content Placeholder 5">
            <a:extLst>
              <a:ext uri="{FF2B5EF4-FFF2-40B4-BE49-F238E27FC236}">
                <a16:creationId xmlns:a16="http://schemas.microsoft.com/office/drawing/2014/main" id="{A575A5A3-F490-FD9C-B042-00FDEF302D10}"/>
              </a:ext>
            </a:extLst>
          </p:cNvPr>
          <p:cNvPicPr>
            <a:picLocks noGrp="1" noChangeAspect="1"/>
          </p:cNvPicPr>
          <p:nvPr>
            <p:ph sz="half" idx="2"/>
          </p:nvPr>
        </p:nvPicPr>
        <p:blipFill>
          <a:blip r:embed="rId2"/>
          <a:stretch>
            <a:fillRect/>
          </a:stretch>
        </p:blipFill>
        <p:spPr>
          <a:xfrm>
            <a:off x="7118948" y="2017712"/>
            <a:ext cx="3517949" cy="3539189"/>
          </a:xfrm>
        </p:spPr>
      </p:pic>
    </p:spTree>
    <p:extLst>
      <p:ext uri="{BB962C8B-B14F-4D97-AF65-F5344CB8AC3E}">
        <p14:creationId xmlns:p14="http://schemas.microsoft.com/office/powerpoint/2010/main" val="3102795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8F248-6A50-785C-E16C-83216A11EFF2}"/>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7. Demo </a:t>
            </a:r>
            <a:r>
              <a:rPr lang="en-US" sz="3200" b="1" i="0" u="none" strike="noStrike" dirty="0">
                <a:solidFill>
                  <a:srgbClr val="0C2054"/>
                </a:solidFill>
                <a:effectLst/>
                <a:latin typeface="Poppins" panose="00000500000000000000" pitchFamily="2" charset="0"/>
              </a:rPr>
              <a:t>Product</a:t>
            </a:r>
            <a:endParaRPr lang="en-US" dirty="0"/>
          </a:p>
        </p:txBody>
      </p:sp>
    </p:spTree>
    <p:extLst>
      <p:ext uri="{BB962C8B-B14F-4D97-AF65-F5344CB8AC3E}">
        <p14:creationId xmlns:p14="http://schemas.microsoft.com/office/powerpoint/2010/main" val="2224219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292897-F2C2-7AA0-DADC-BEF723509B54}"/>
              </a:ext>
            </a:extLst>
          </p:cNvPr>
          <p:cNvSpPr/>
          <p:nvPr/>
        </p:nvSpPr>
        <p:spPr>
          <a:xfrm>
            <a:off x="3805527" y="1917441"/>
            <a:ext cx="3983784" cy="923330"/>
          </a:xfrm>
          <a:prstGeom prst="rect">
            <a:avLst/>
          </a:prstGeom>
          <a:noFill/>
        </p:spPr>
        <p:txBody>
          <a:bodyPr wrap="none" lIns="91440" tIns="45720" rIns="91440" bIns="45720">
            <a:spAutoFit/>
          </a:bodyPr>
          <a:lstStyle/>
          <a:p>
            <a:pPr algn="ctr"/>
            <a:r>
              <a:rPr lang="en-US" sz="5400" b="0" i="0" dirty="0">
                <a:solidFill>
                  <a:srgbClr val="000000"/>
                </a:solidFill>
                <a:effectLst/>
                <a:latin typeface="Roboto" panose="02000000000000000000" pitchFamily="2" charset="0"/>
              </a:rPr>
              <a:t>THANK YOU</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26819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FCE7E-C4D1-8458-B6C8-11E4C2F7E96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OUTLINE </a:t>
            </a:r>
          </a:p>
        </p:txBody>
      </p:sp>
      <p:sp>
        <p:nvSpPr>
          <p:cNvPr id="3" name="Content Placeholder 2">
            <a:extLst>
              <a:ext uri="{FF2B5EF4-FFF2-40B4-BE49-F238E27FC236}">
                <a16:creationId xmlns:a16="http://schemas.microsoft.com/office/drawing/2014/main" id="{2FA1040D-F5C0-4936-0AE0-61C2E71F8FF8}"/>
              </a:ext>
            </a:extLst>
          </p:cNvPr>
          <p:cNvSpPr>
            <a:spLocks noGrp="1"/>
          </p:cNvSpPr>
          <p:nvPr>
            <p:ph idx="1"/>
          </p:nvPr>
        </p:nvSpPr>
        <p:spPr>
          <a:xfrm>
            <a:off x="1386265" y="1987422"/>
            <a:ext cx="9603275" cy="2780521"/>
          </a:xfrm>
        </p:spPr>
        <p:txBody>
          <a:bodyPr>
            <a:normAutofit/>
          </a:bodyPr>
          <a:lstStyle/>
          <a:p>
            <a:pPr marL="0" indent="0">
              <a:buNone/>
            </a:pPr>
            <a:r>
              <a:rPr lang="en-US" sz="1800" b="1" i="0" u="none" strike="noStrike" dirty="0">
                <a:solidFill>
                  <a:srgbClr val="0C2054"/>
                </a:solidFill>
                <a:effectLst/>
                <a:latin typeface="Poppins" panose="00000500000000000000" pitchFamily="2" charset="0"/>
              </a:rPr>
              <a:t>1. Introduction</a:t>
            </a:r>
            <a:endParaRPr lang="en-US" b="0" dirty="0">
              <a:effectLst/>
            </a:endParaRPr>
          </a:p>
          <a:p>
            <a:pPr marL="0" indent="0" rtl="0">
              <a:spcBef>
                <a:spcPts val="0"/>
              </a:spcBef>
              <a:spcAft>
                <a:spcPts val="0"/>
              </a:spcAft>
              <a:buNone/>
            </a:pPr>
            <a:r>
              <a:rPr lang="en-US" sz="1800" b="1" dirty="0">
                <a:solidFill>
                  <a:srgbClr val="0C2054"/>
                </a:solidFill>
                <a:latin typeface="Poppins" panose="00000500000000000000" pitchFamily="2" charset="0"/>
              </a:rPr>
              <a:t>2</a:t>
            </a:r>
            <a:r>
              <a:rPr lang="en-US" sz="1800" b="1" i="0" u="none" strike="noStrike" dirty="0">
                <a:solidFill>
                  <a:srgbClr val="0C2054"/>
                </a:solidFill>
                <a:effectLst/>
                <a:latin typeface="Poppins" panose="00000500000000000000" pitchFamily="2" charset="0"/>
              </a:rPr>
              <a:t>. System Overview</a:t>
            </a:r>
            <a:endParaRPr lang="en-US" b="0" dirty="0">
              <a:effectLst/>
            </a:endParaRPr>
          </a:p>
          <a:p>
            <a:pPr marL="0" indent="0" rtl="0">
              <a:spcBef>
                <a:spcPts val="0"/>
              </a:spcBef>
              <a:spcAft>
                <a:spcPts val="0"/>
              </a:spcAft>
              <a:buNone/>
            </a:pPr>
            <a:r>
              <a:rPr lang="en-US" sz="1800" b="1" dirty="0">
                <a:solidFill>
                  <a:srgbClr val="0C2054"/>
                </a:solidFill>
                <a:latin typeface="Poppins" panose="00000500000000000000" pitchFamily="2" charset="0"/>
              </a:rPr>
              <a:t>3</a:t>
            </a:r>
            <a:r>
              <a:rPr lang="en-US" sz="1800" b="1" i="0" u="none" strike="noStrike" dirty="0">
                <a:solidFill>
                  <a:srgbClr val="0C2054"/>
                </a:solidFill>
                <a:effectLst/>
                <a:latin typeface="Poppins" panose="00000500000000000000" pitchFamily="2" charset="0"/>
              </a:rPr>
              <a:t>. Functions</a:t>
            </a:r>
            <a:endParaRPr lang="en-US" b="0" dirty="0">
              <a:effectLst/>
            </a:endParaRPr>
          </a:p>
          <a:p>
            <a:pPr marL="0" indent="0">
              <a:buNone/>
            </a:pPr>
            <a:r>
              <a:rPr lang="en-US" sz="1800" b="1" dirty="0">
                <a:solidFill>
                  <a:srgbClr val="0C2054"/>
                </a:solidFill>
                <a:latin typeface="Poppins" panose="00000500000000000000" pitchFamily="2" charset="0"/>
              </a:rPr>
              <a:t>4</a:t>
            </a:r>
            <a:r>
              <a:rPr lang="en-US" sz="1800" b="1" i="0" u="none" strike="noStrike" dirty="0">
                <a:solidFill>
                  <a:srgbClr val="0C2054"/>
                </a:solidFill>
                <a:effectLst/>
                <a:latin typeface="Poppins" panose="00000500000000000000" pitchFamily="2" charset="0"/>
              </a:rPr>
              <a:t>. Use Case Diagram</a:t>
            </a:r>
          </a:p>
          <a:p>
            <a:pPr marL="0" indent="0">
              <a:buNone/>
            </a:pPr>
            <a:r>
              <a:rPr lang="en-US" sz="1800" b="1" dirty="0">
                <a:solidFill>
                  <a:srgbClr val="0C2054"/>
                </a:solidFill>
                <a:latin typeface="Poppins" panose="00000500000000000000" pitchFamily="2" charset="0"/>
              </a:rPr>
              <a:t>5</a:t>
            </a:r>
            <a:r>
              <a:rPr lang="en-US" sz="1800" b="1" i="0" u="none" strike="noStrike" dirty="0">
                <a:solidFill>
                  <a:srgbClr val="0C2054"/>
                </a:solidFill>
                <a:effectLst/>
                <a:latin typeface="Poppins" panose="00000500000000000000" pitchFamily="2" charset="0"/>
              </a:rPr>
              <a:t>. ER Diagram</a:t>
            </a:r>
            <a:endParaRPr lang="en-US" sz="1800" b="1" dirty="0">
              <a:solidFill>
                <a:srgbClr val="0C2054"/>
              </a:solidFill>
              <a:latin typeface="Poppins" panose="00000500000000000000" pitchFamily="2" charset="0"/>
            </a:endParaRPr>
          </a:p>
          <a:p>
            <a:pPr marL="0" indent="0">
              <a:buNone/>
            </a:pPr>
            <a:r>
              <a:rPr lang="en-US" sz="1800" b="1" dirty="0">
                <a:solidFill>
                  <a:srgbClr val="0C2054"/>
                </a:solidFill>
                <a:latin typeface="Poppins" panose="00000500000000000000" pitchFamily="2" charset="0"/>
              </a:rPr>
              <a:t>6</a:t>
            </a:r>
            <a:r>
              <a:rPr lang="en-US" sz="1800" b="1" i="0" u="none" strike="noStrike" dirty="0">
                <a:solidFill>
                  <a:srgbClr val="0C2054"/>
                </a:solidFill>
                <a:effectLst/>
                <a:latin typeface="Poppins" panose="00000500000000000000" pitchFamily="2" charset="0"/>
              </a:rPr>
              <a:t>. Architecture Style</a:t>
            </a:r>
          </a:p>
          <a:p>
            <a:pPr marL="0" indent="0" rtl="0">
              <a:spcBef>
                <a:spcPts val="0"/>
              </a:spcBef>
              <a:spcAft>
                <a:spcPts val="0"/>
              </a:spcAft>
              <a:buNone/>
            </a:pPr>
            <a:r>
              <a:rPr lang="en-US" sz="1800" b="1" dirty="0">
                <a:solidFill>
                  <a:srgbClr val="0C2054"/>
                </a:solidFill>
                <a:latin typeface="Poppins" panose="00000500000000000000" pitchFamily="2" charset="0"/>
              </a:rPr>
              <a:t>7</a:t>
            </a:r>
            <a:r>
              <a:rPr lang="en-US" sz="1800" b="1" i="0" u="none" strike="noStrike" dirty="0">
                <a:solidFill>
                  <a:srgbClr val="0C2054"/>
                </a:solidFill>
                <a:effectLst/>
                <a:latin typeface="Poppins" panose="00000500000000000000" pitchFamily="2" charset="0"/>
              </a:rPr>
              <a:t>. Demo Product</a:t>
            </a:r>
            <a:endParaRPr lang="en-US" dirty="0"/>
          </a:p>
        </p:txBody>
      </p:sp>
    </p:spTree>
    <p:extLst>
      <p:ext uri="{BB962C8B-B14F-4D97-AF65-F5344CB8AC3E}">
        <p14:creationId xmlns:p14="http://schemas.microsoft.com/office/powerpoint/2010/main" val="2462418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1609-45A2-CDBC-91C8-EDDE838A098D}"/>
              </a:ext>
            </a:extLst>
          </p:cNvPr>
          <p:cNvSpPr>
            <a:spLocks noGrp="1"/>
          </p:cNvSpPr>
          <p:nvPr>
            <p:ph type="title"/>
          </p:nvPr>
        </p:nvSpPr>
        <p:spPr>
          <a:xfrm>
            <a:off x="3601616" y="804519"/>
            <a:ext cx="3778898" cy="846999"/>
          </a:xfrm>
        </p:spPr>
        <p:txBody>
          <a:bodyPr>
            <a:normAutofit/>
          </a:bodyPr>
          <a:lstStyle/>
          <a:p>
            <a:pPr marL="0" indent="0">
              <a:buNone/>
            </a:pPr>
            <a:r>
              <a:rPr lang="en-US" sz="3200" b="1" i="0" u="none" strike="noStrike" dirty="0">
                <a:solidFill>
                  <a:srgbClr val="0C2054"/>
                </a:solidFill>
                <a:effectLst/>
                <a:latin typeface="Poppins" panose="00000500000000000000" pitchFamily="2" charset="0"/>
              </a:rPr>
              <a:t>1. Introduction</a:t>
            </a:r>
            <a:endParaRPr lang="en-US" b="0" dirty="0">
              <a:effectLst/>
            </a:endParaRPr>
          </a:p>
        </p:txBody>
      </p:sp>
      <p:sp>
        <p:nvSpPr>
          <p:cNvPr id="3" name="Content Placeholder 2">
            <a:extLst>
              <a:ext uri="{FF2B5EF4-FFF2-40B4-BE49-F238E27FC236}">
                <a16:creationId xmlns:a16="http://schemas.microsoft.com/office/drawing/2014/main" id="{493BAE4A-F071-337E-52E9-EE0AE785A2CE}"/>
              </a:ext>
            </a:extLst>
          </p:cNvPr>
          <p:cNvSpPr>
            <a:spLocks noGrp="1"/>
          </p:cNvSpPr>
          <p:nvPr>
            <p:ph idx="1"/>
          </p:nvPr>
        </p:nvSpPr>
        <p:spPr>
          <a:xfrm>
            <a:off x="1451579" y="2015733"/>
            <a:ext cx="9603275" cy="2192374"/>
          </a:xfrm>
        </p:spPr>
        <p:txBody>
          <a:bodyPr/>
          <a:lstStyle/>
          <a:p>
            <a:r>
              <a:rPr lang="en-US" b="1" dirty="0"/>
              <a:t>TOPIC</a:t>
            </a:r>
          </a:p>
          <a:p>
            <a:r>
              <a:rPr lang="en-US" b="1" dirty="0"/>
              <a:t>BACKGROUND</a:t>
            </a:r>
          </a:p>
          <a:p>
            <a:r>
              <a:rPr lang="en-US" b="1" dirty="0"/>
              <a:t>OBJECTIVES</a:t>
            </a:r>
          </a:p>
        </p:txBody>
      </p:sp>
    </p:spTree>
    <p:extLst>
      <p:ext uri="{BB962C8B-B14F-4D97-AF65-F5344CB8AC3E}">
        <p14:creationId xmlns:p14="http://schemas.microsoft.com/office/powerpoint/2010/main" val="841122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4CECD-D826-CD56-B33A-EC10D1279885}"/>
              </a:ext>
            </a:extLst>
          </p:cNvPr>
          <p:cNvSpPr>
            <a:spLocks noGrp="1"/>
          </p:cNvSpPr>
          <p:nvPr>
            <p:ph type="title"/>
          </p:nvPr>
        </p:nvSpPr>
        <p:spPr>
          <a:xfrm>
            <a:off x="327581" y="1586203"/>
            <a:ext cx="6918220" cy="550506"/>
          </a:xfrm>
        </p:spPr>
        <p:txBody>
          <a:bodyPr>
            <a:normAutofit/>
          </a:bodyPr>
          <a:lstStyle/>
          <a:p>
            <a:r>
              <a:rPr lang="en-US" sz="2000" dirty="0">
                <a:effectLst>
                  <a:outerShdw blurRad="38100" dist="38100" dir="2700000" algn="tl">
                    <a:srgbClr val="000000">
                      <a:alpha val="43137"/>
                    </a:srgbClr>
                  </a:outerShdw>
                </a:effectLst>
              </a:rPr>
              <a:t>TOPIC</a:t>
            </a:r>
            <a:r>
              <a:rPr lang="en-US" sz="2000" dirty="0"/>
              <a:t> :  WEBSITE PROFILE KELURAHAN SANGKAR NIHUTA</a:t>
            </a:r>
          </a:p>
        </p:txBody>
      </p:sp>
      <p:sp>
        <p:nvSpPr>
          <p:cNvPr id="4" name="Text Placeholder 3">
            <a:extLst>
              <a:ext uri="{FF2B5EF4-FFF2-40B4-BE49-F238E27FC236}">
                <a16:creationId xmlns:a16="http://schemas.microsoft.com/office/drawing/2014/main" id="{C8FA2B28-B834-5A87-B121-08A5F28C4E20}"/>
              </a:ext>
            </a:extLst>
          </p:cNvPr>
          <p:cNvSpPr>
            <a:spLocks noGrp="1"/>
          </p:cNvSpPr>
          <p:nvPr>
            <p:ph type="body" sz="half" idx="2"/>
          </p:nvPr>
        </p:nvSpPr>
        <p:spPr>
          <a:xfrm>
            <a:off x="65314" y="2651191"/>
            <a:ext cx="7180487" cy="3124458"/>
          </a:xfrm>
        </p:spPr>
        <p:txBody>
          <a:bodyPr>
            <a:noAutofit/>
          </a:bodyPr>
          <a:lstStyle/>
          <a:p>
            <a:pPr marL="0" indent="0" algn="ctr">
              <a:lnSpc>
                <a:spcPct val="150000"/>
              </a:lnSpc>
              <a:buNone/>
            </a:pPr>
            <a:r>
              <a:rPr lang="en-US" sz="2000" dirty="0">
                <a:effectLst>
                  <a:outerShdw blurRad="38100" dist="38100" dir="2700000" algn="tl">
                    <a:srgbClr val="000000">
                      <a:alpha val="43137"/>
                    </a:srgbClr>
                  </a:outerShdw>
                </a:effectLst>
                <a:latin typeface="+mj-lt"/>
              </a:rPr>
              <a:t>BACKGROUND : </a:t>
            </a:r>
          </a:p>
          <a:p>
            <a:pPr marL="0" indent="0" algn="just">
              <a:lnSpc>
                <a:spcPct val="150000"/>
              </a:lnSpc>
              <a:buNone/>
            </a:pPr>
            <a:r>
              <a:rPr lang="en-US" b="0" i="0" dirty="0">
                <a:solidFill>
                  <a:srgbClr val="000000"/>
                </a:solidFill>
                <a:effectLst/>
                <a:latin typeface="Roboto" panose="02000000000000000000" pitchFamily="2" charset="0"/>
              </a:rPr>
              <a:t>The background of the website profile for the </a:t>
            </a:r>
            <a:r>
              <a:rPr lang="en-US" b="0" i="0" dirty="0" err="1">
                <a:solidFill>
                  <a:srgbClr val="000000"/>
                </a:solidFill>
                <a:effectLst/>
                <a:latin typeface="Roboto" panose="02000000000000000000" pitchFamily="2" charset="0"/>
              </a:rPr>
              <a:t>Sangkar</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Nihuta</a:t>
            </a:r>
            <a:r>
              <a:rPr lang="en-US" b="0" i="0" dirty="0">
                <a:solidFill>
                  <a:srgbClr val="000000"/>
                </a:solidFill>
                <a:effectLst/>
                <a:latin typeface="Roboto" panose="02000000000000000000" pitchFamily="2" charset="0"/>
              </a:rPr>
              <a:t> Village is due to the lack of introduction to the </a:t>
            </a:r>
            <a:r>
              <a:rPr lang="en-US" b="0" i="0" dirty="0" err="1">
                <a:solidFill>
                  <a:srgbClr val="000000"/>
                </a:solidFill>
                <a:effectLst/>
                <a:latin typeface="Roboto" panose="02000000000000000000" pitchFamily="2" charset="0"/>
              </a:rPr>
              <a:t>Sangkar</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Nihuta</a:t>
            </a:r>
            <a:r>
              <a:rPr lang="en-US" b="0" i="0" dirty="0">
                <a:solidFill>
                  <a:srgbClr val="000000"/>
                </a:solidFill>
                <a:effectLst/>
                <a:latin typeface="Roboto" panose="02000000000000000000" pitchFamily="2" charset="0"/>
              </a:rPr>
              <a:t> Village in </a:t>
            </a:r>
            <a:r>
              <a:rPr lang="en-US" b="0" i="0" dirty="0" err="1">
                <a:solidFill>
                  <a:srgbClr val="000000"/>
                </a:solidFill>
                <a:effectLst/>
                <a:latin typeface="Roboto" panose="02000000000000000000" pitchFamily="2" charset="0"/>
              </a:rPr>
              <a:t>Balige</a:t>
            </a:r>
            <a:r>
              <a:rPr lang="en-US" b="0" i="0" dirty="0">
                <a:solidFill>
                  <a:srgbClr val="000000"/>
                </a:solidFill>
                <a:effectLst/>
                <a:latin typeface="Roboto" panose="02000000000000000000" pitchFamily="2" charset="0"/>
              </a:rPr>
              <a:t> City, North Sumatra, so the development team took up this topic and built a website that can provide information about the </a:t>
            </a:r>
            <a:r>
              <a:rPr lang="en-US" b="0" i="0" dirty="0" err="1">
                <a:solidFill>
                  <a:srgbClr val="000000"/>
                </a:solidFill>
                <a:effectLst/>
                <a:latin typeface="Roboto" panose="02000000000000000000" pitchFamily="2" charset="0"/>
              </a:rPr>
              <a:t>Sangkar</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Nihuta</a:t>
            </a:r>
            <a:r>
              <a:rPr lang="en-US" b="0" i="0" dirty="0">
                <a:solidFill>
                  <a:srgbClr val="000000"/>
                </a:solidFill>
                <a:effectLst/>
                <a:latin typeface="Roboto" panose="02000000000000000000" pitchFamily="2" charset="0"/>
              </a:rPr>
              <a:t> Village, so that the wider community can get to know more deeply. about the </a:t>
            </a:r>
            <a:r>
              <a:rPr lang="en-US" b="0" i="0" dirty="0" err="1">
                <a:solidFill>
                  <a:srgbClr val="000000"/>
                </a:solidFill>
                <a:effectLst/>
                <a:latin typeface="Roboto" panose="02000000000000000000" pitchFamily="2" charset="0"/>
              </a:rPr>
              <a:t>Nihuta</a:t>
            </a:r>
            <a:r>
              <a:rPr lang="en-US" b="0" i="0" dirty="0">
                <a:solidFill>
                  <a:srgbClr val="000000"/>
                </a:solidFill>
                <a:effectLst/>
                <a:latin typeface="Roboto" panose="02000000000000000000" pitchFamily="2" charset="0"/>
              </a:rPr>
              <a:t> cage village.</a:t>
            </a:r>
            <a:endParaRPr lang="en-US" sz="1600" dirty="0">
              <a:latin typeface="Gill Sans MT" panose="020B0502020104020203" pitchFamily="34" charset="0"/>
            </a:endParaRPr>
          </a:p>
        </p:txBody>
      </p:sp>
      <p:sp>
        <p:nvSpPr>
          <p:cNvPr id="9" name="Title 1">
            <a:extLst>
              <a:ext uri="{FF2B5EF4-FFF2-40B4-BE49-F238E27FC236}">
                <a16:creationId xmlns:a16="http://schemas.microsoft.com/office/drawing/2014/main" id="{EE017C9B-62F4-349D-2A6E-6F1C1AA8C779}"/>
              </a:ext>
            </a:extLst>
          </p:cNvPr>
          <p:cNvSpPr txBox="1">
            <a:spLocks/>
          </p:cNvSpPr>
          <p:nvPr/>
        </p:nvSpPr>
        <p:spPr>
          <a:xfrm>
            <a:off x="1634975" y="0"/>
            <a:ext cx="3778898" cy="84699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b="1" dirty="0">
                <a:solidFill>
                  <a:srgbClr val="0C2054"/>
                </a:solidFill>
                <a:latin typeface="Poppins" panose="00000500000000000000" pitchFamily="2" charset="0"/>
              </a:rPr>
              <a:t>1. Introduction</a:t>
            </a:r>
            <a:endParaRPr lang="en-US" dirty="0"/>
          </a:p>
        </p:txBody>
      </p:sp>
      <p:pic>
        <p:nvPicPr>
          <p:cNvPr id="8" name="Picture Placeholder 7">
            <a:extLst>
              <a:ext uri="{FF2B5EF4-FFF2-40B4-BE49-F238E27FC236}">
                <a16:creationId xmlns:a16="http://schemas.microsoft.com/office/drawing/2014/main" id="{36DCD78C-726A-4A92-B940-1F666BF65CD8}"/>
              </a:ext>
            </a:extLst>
          </p:cNvPr>
          <p:cNvPicPr>
            <a:picLocks noGrp="1" noChangeAspect="1"/>
          </p:cNvPicPr>
          <p:nvPr>
            <p:ph type="pic" idx="1"/>
          </p:nvPr>
        </p:nvPicPr>
        <p:blipFill>
          <a:blip r:embed="rId2"/>
          <a:srcRect l="29643" r="29643"/>
          <a:stretch>
            <a:fillRect/>
          </a:stretch>
        </p:blipFill>
        <p:spPr/>
      </p:pic>
    </p:spTree>
    <p:extLst>
      <p:ext uri="{BB962C8B-B14F-4D97-AF65-F5344CB8AC3E}">
        <p14:creationId xmlns:p14="http://schemas.microsoft.com/office/powerpoint/2010/main" val="2342146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1D72-17C4-A340-9472-826172EB58C7}"/>
              </a:ext>
            </a:extLst>
          </p:cNvPr>
          <p:cNvSpPr>
            <a:spLocks noGrp="1"/>
          </p:cNvSpPr>
          <p:nvPr>
            <p:ph type="title"/>
          </p:nvPr>
        </p:nvSpPr>
        <p:spPr/>
        <p:txBody>
          <a:bodyPr/>
          <a:lstStyle/>
          <a:p>
            <a:r>
              <a:rPr lang="en-US" dirty="0">
                <a:effectLst>
                  <a:outerShdw blurRad="38100" dist="38100" dir="2700000" algn="tl">
                    <a:srgbClr val="000000">
                      <a:alpha val="43137"/>
                    </a:srgbClr>
                  </a:outerShdw>
                </a:effectLst>
                <a:latin typeface="+mj-lt"/>
              </a:rPr>
              <a:t>OBJECTIVES </a:t>
            </a:r>
            <a:endParaRPr lang="en-US" dirty="0"/>
          </a:p>
        </p:txBody>
      </p:sp>
      <p:sp>
        <p:nvSpPr>
          <p:cNvPr id="3" name="Content Placeholder 2">
            <a:extLst>
              <a:ext uri="{FF2B5EF4-FFF2-40B4-BE49-F238E27FC236}">
                <a16:creationId xmlns:a16="http://schemas.microsoft.com/office/drawing/2014/main" id="{018268D6-1E76-687A-2AE5-918F1C958CE8}"/>
              </a:ext>
            </a:extLst>
          </p:cNvPr>
          <p:cNvSpPr>
            <a:spLocks noGrp="1"/>
          </p:cNvSpPr>
          <p:nvPr>
            <p:ph idx="1"/>
          </p:nvPr>
        </p:nvSpPr>
        <p:spPr/>
        <p:txBody>
          <a:bodyPr/>
          <a:lstStyle/>
          <a:p>
            <a:pPr marL="0" indent="0" algn="just">
              <a:buNone/>
            </a:pPr>
            <a:r>
              <a:rPr lang="en-US" b="0" i="0" dirty="0">
                <a:solidFill>
                  <a:srgbClr val="000000"/>
                </a:solidFill>
                <a:effectLst/>
                <a:latin typeface="Roboto" panose="02000000000000000000" pitchFamily="2" charset="0"/>
              </a:rPr>
              <a:t>The purpose of making this website profile is as an information system, which helps the community of </a:t>
            </a:r>
            <a:r>
              <a:rPr lang="en-US" b="0" i="0" dirty="0" err="1">
                <a:solidFill>
                  <a:srgbClr val="000000"/>
                </a:solidFill>
                <a:effectLst/>
                <a:latin typeface="Roboto" panose="02000000000000000000" pitchFamily="2" charset="0"/>
              </a:rPr>
              <a:t>Sangkar</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Nihuta</a:t>
            </a:r>
            <a:r>
              <a:rPr lang="en-US" b="0" i="0" dirty="0">
                <a:solidFill>
                  <a:srgbClr val="000000"/>
                </a:solidFill>
                <a:effectLst/>
                <a:latin typeface="Roboto" panose="02000000000000000000" pitchFamily="2" charset="0"/>
              </a:rPr>
              <a:t> to be known through the website that was built, and so that outsiders know how the location of the </a:t>
            </a:r>
            <a:r>
              <a:rPr lang="en-US" b="0" i="0" dirty="0" err="1">
                <a:solidFill>
                  <a:srgbClr val="000000"/>
                </a:solidFill>
                <a:effectLst/>
                <a:latin typeface="Roboto" panose="02000000000000000000" pitchFamily="2" charset="0"/>
              </a:rPr>
              <a:t>Sangkar</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Nihuta</a:t>
            </a:r>
            <a:r>
              <a:rPr lang="en-US" b="0" i="0" dirty="0">
                <a:solidFill>
                  <a:srgbClr val="000000"/>
                </a:solidFill>
                <a:effectLst/>
                <a:latin typeface="Roboto" panose="02000000000000000000" pitchFamily="2" charset="0"/>
              </a:rPr>
              <a:t> village is, the area, and the organizational structure of the </a:t>
            </a:r>
            <a:r>
              <a:rPr lang="en-US" b="0" i="0" dirty="0" err="1">
                <a:solidFill>
                  <a:srgbClr val="000000"/>
                </a:solidFill>
                <a:effectLst/>
                <a:latin typeface="Roboto" panose="02000000000000000000" pitchFamily="2" charset="0"/>
              </a:rPr>
              <a:t>Sangkar</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Nihuta</a:t>
            </a:r>
            <a:r>
              <a:rPr lang="en-US" b="0" i="0" dirty="0">
                <a:solidFill>
                  <a:srgbClr val="000000"/>
                </a:solidFill>
                <a:effectLst/>
                <a:latin typeface="Roboto" panose="02000000000000000000" pitchFamily="2" charset="0"/>
              </a:rPr>
              <a:t> village.</a:t>
            </a:r>
            <a:endParaRPr lang="en-US" sz="2000" dirty="0"/>
          </a:p>
        </p:txBody>
      </p:sp>
    </p:spTree>
    <p:extLst>
      <p:ext uri="{BB962C8B-B14F-4D97-AF65-F5344CB8AC3E}">
        <p14:creationId xmlns:p14="http://schemas.microsoft.com/office/powerpoint/2010/main" val="3747516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9263-62DD-D03C-847F-AB65B11CEE5E}"/>
              </a:ext>
            </a:extLst>
          </p:cNvPr>
          <p:cNvSpPr>
            <a:spLocks noGrp="1"/>
          </p:cNvSpPr>
          <p:nvPr>
            <p:ph type="title"/>
          </p:nvPr>
        </p:nvSpPr>
        <p:spPr/>
        <p:txBody>
          <a:bodyPr/>
          <a:lstStyle/>
          <a:p>
            <a:pPr marL="0" indent="0" rtl="0">
              <a:spcBef>
                <a:spcPts val="0"/>
              </a:spcBef>
              <a:spcAft>
                <a:spcPts val="0"/>
              </a:spcAft>
              <a:buNone/>
            </a:pPr>
            <a:r>
              <a:rPr lang="en-US" sz="3200" b="1" dirty="0">
                <a:solidFill>
                  <a:srgbClr val="0C2054"/>
                </a:solidFill>
                <a:latin typeface="Poppins" panose="00000500000000000000" pitchFamily="2" charset="0"/>
              </a:rPr>
              <a:t>2</a:t>
            </a:r>
            <a:r>
              <a:rPr lang="en-US" sz="3200" b="1" i="0" u="none" strike="noStrike" dirty="0">
                <a:solidFill>
                  <a:srgbClr val="0C2054"/>
                </a:solidFill>
                <a:effectLst/>
                <a:latin typeface="Poppins" panose="00000500000000000000" pitchFamily="2" charset="0"/>
              </a:rPr>
              <a:t>. System Overview</a:t>
            </a:r>
            <a:endParaRPr lang="en-US" b="0" dirty="0">
              <a:effectLst/>
            </a:endParaRPr>
          </a:p>
        </p:txBody>
      </p:sp>
      <p:sp>
        <p:nvSpPr>
          <p:cNvPr id="3" name="Content Placeholder 2">
            <a:extLst>
              <a:ext uri="{FF2B5EF4-FFF2-40B4-BE49-F238E27FC236}">
                <a16:creationId xmlns:a16="http://schemas.microsoft.com/office/drawing/2014/main" id="{EDECED2A-317A-B58A-D5F3-73E7201D80AB}"/>
              </a:ext>
            </a:extLst>
          </p:cNvPr>
          <p:cNvSpPr>
            <a:spLocks noGrp="1"/>
          </p:cNvSpPr>
          <p:nvPr>
            <p:ph sz="half" idx="1"/>
          </p:nvPr>
        </p:nvSpPr>
        <p:spPr>
          <a:xfrm>
            <a:off x="0" y="2000614"/>
            <a:ext cx="6375162" cy="2674024"/>
          </a:xfrm>
        </p:spPr>
        <p:txBody>
          <a:bodyPr>
            <a:normAutofit/>
          </a:bodyPr>
          <a:lstStyle/>
          <a:p>
            <a:r>
              <a:rPr lang="en-US" sz="2400" dirty="0"/>
              <a:t>CURRENT SYSTEM</a:t>
            </a:r>
          </a:p>
          <a:p>
            <a:pPr marL="0" indent="0" algn="just" rtl="0">
              <a:spcBef>
                <a:spcPts val="0"/>
              </a:spcBef>
              <a:spcAft>
                <a:spcPts val="0"/>
              </a:spcAft>
              <a:buNone/>
            </a:pPr>
            <a:r>
              <a:rPr lang="en-US" sz="1600" b="0" i="0" dirty="0">
                <a:solidFill>
                  <a:srgbClr val="000000"/>
                </a:solidFill>
                <a:effectLst/>
                <a:latin typeface="Roboto" panose="02000000000000000000" pitchFamily="2" charset="0"/>
              </a:rPr>
              <a:t>In the current system, it involves community interaction with the village apparatus which uses the system that was built. Which at this time there are still many who do not know the </a:t>
            </a:r>
            <a:r>
              <a:rPr lang="en-US" sz="1600" b="0" i="0" dirty="0" err="1">
                <a:solidFill>
                  <a:srgbClr val="000000"/>
                </a:solidFill>
                <a:effectLst/>
                <a:latin typeface="Roboto" panose="02000000000000000000" pitchFamily="2" charset="0"/>
              </a:rPr>
              <a:t>Sangkar</a:t>
            </a:r>
            <a:r>
              <a:rPr lang="en-US" sz="1600" b="0" i="0" dirty="0">
                <a:solidFill>
                  <a:srgbClr val="000000"/>
                </a:solidFill>
                <a:effectLst/>
                <a:latin typeface="Roboto" panose="02000000000000000000" pitchFamily="2" charset="0"/>
              </a:rPr>
              <a:t> </a:t>
            </a:r>
            <a:r>
              <a:rPr lang="en-US" sz="1600" b="0" i="0" dirty="0" err="1">
                <a:solidFill>
                  <a:srgbClr val="000000"/>
                </a:solidFill>
                <a:effectLst/>
                <a:latin typeface="Roboto" panose="02000000000000000000" pitchFamily="2" charset="0"/>
              </a:rPr>
              <a:t>Nihuta</a:t>
            </a:r>
            <a:r>
              <a:rPr lang="en-US" sz="1600" b="0" i="0" dirty="0">
                <a:solidFill>
                  <a:srgbClr val="000000"/>
                </a:solidFill>
                <a:effectLst/>
                <a:latin typeface="Roboto" panose="02000000000000000000" pitchFamily="2" charset="0"/>
              </a:rPr>
              <a:t> village as a village located in the province of North Sumatra, and which is located in Toba </a:t>
            </a:r>
            <a:r>
              <a:rPr lang="en-US" sz="1600" b="0" i="0" dirty="0" err="1">
                <a:solidFill>
                  <a:srgbClr val="000000"/>
                </a:solidFill>
                <a:effectLst/>
                <a:latin typeface="Roboto" panose="02000000000000000000" pitchFamily="2" charset="0"/>
              </a:rPr>
              <a:t>Samosir</a:t>
            </a:r>
            <a:r>
              <a:rPr lang="en-US" sz="1600" b="0" i="0" dirty="0">
                <a:solidFill>
                  <a:srgbClr val="000000"/>
                </a:solidFill>
                <a:effectLst/>
                <a:latin typeface="Roboto" panose="02000000000000000000" pitchFamily="2" charset="0"/>
              </a:rPr>
              <a:t> district, </a:t>
            </a:r>
            <a:r>
              <a:rPr lang="en-US" sz="1600" b="0" i="0" dirty="0" err="1">
                <a:solidFill>
                  <a:srgbClr val="000000"/>
                </a:solidFill>
                <a:effectLst/>
                <a:latin typeface="Roboto" panose="02000000000000000000" pitchFamily="2" charset="0"/>
              </a:rPr>
              <a:t>Balige</a:t>
            </a:r>
            <a:r>
              <a:rPr lang="en-US" sz="1600" b="0" i="0" dirty="0">
                <a:solidFill>
                  <a:srgbClr val="000000"/>
                </a:solidFill>
                <a:effectLst/>
                <a:latin typeface="Roboto" panose="02000000000000000000" pitchFamily="2" charset="0"/>
              </a:rPr>
              <a:t> sub-district.</a:t>
            </a:r>
            <a:br>
              <a:rPr lang="en-US" dirty="0"/>
            </a:br>
            <a:r>
              <a:rPr lang="en-US" dirty="0"/>
              <a:t> </a:t>
            </a:r>
          </a:p>
          <a:p>
            <a:pPr marL="0" indent="0">
              <a:buNone/>
            </a:pPr>
            <a:endParaRPr lang="en-US" dirty="0"/>
          </a:p>
        </p:txBody>
      </p:sp>
      <p:pic>
        <p:nvPicPr>
          <p:cNvPr id="8" name="Picture 7">
            <a:extLst>
              <a:ext uri="{FF2B5EF4-FFF2-40B4-BE49-F238E27FC236}">
                <a16:creationId xmlns:a16="http://schemas.microsoft.com/office/drawing/2014/main" id="{22CA7068-F229-76AE-36B0-22D3A6EA9633}"/>
              </a:ext>
            </a:extLst>
          </p:cNvPr>
          <p:cNvPicPr>
            <a:picLocks noChangeAspect="1"/>
          </p:cNvPicPr>
          <p:nvPr/>
        </p:nvPicPr>
        <p:blipFill>
          <a:blip r:embed="rId2"/>
          <a:stretch>
            <a:fillRect/>
          </a:stretch>
        </p:blipFill>
        <p:spPr>
          <a:xfrm>
            <a:off x="6375162" y="2149215"/>
            <a:ext cx="5816838" cy="3178696"/>
          </a:xfrm>
          <a:prstGeom prst="rect">
            <a:avLst/>
          </a:prstGeom>
        </p:spPr>
      </p:pic>
    </p:spTree>
    <p:extLst>
      <p:ext uri="{BB962C8B-B14F-4D97-AF65-F5344CB8AC3E}">
        <p14:creationId xmlns:p14="http://schemas.microsoft.com/office/powerpoint/2010/main" val="229527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0C39971C-A715-3C7B-EDED-841C8106BEED}"/>
              </a:ext>
            </a:extLst>
          </p:cNvPr>
          <p:cNvSpPr txBox="1">
            <a:spLocks/>
          </p:cNvSpPr>
          <p:nvPr/>
        </p:nvSpPr>
        <p:spPr>
          <a:xfrm>
            <a:off x="242164" y="905808"/>
            <a:ext cx="11131851" cy="3441520"/>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2400" dirty="0"/>
              <a:t>TARGET SYSTEM </a:t>
            </a:r>
          </a:p>
          <a:p>
            <a:pPr marL="0" indent="0">
              <a:buFont typeface="Arial" panose="020B0604020202020204" pitchFamily="34" charset="0"/>
              <a:buNone/>
            </a:pPr>
            <a:r>
              <a:rPr lang="en-US" b="0" i="0" dirty="0">
                <a:solidFill>
                  <a:srgbClr val="000000"/>
                </a:solidFill>
                <a:effectLst/>
                <a:latin typeface="Roboto" panose="02000000000000000000" pitchFamily="2" charset="0"/>
              </a:rPr>
              <a:t>Website Profile of </a:t>
            </a:r>
            <a:r>
              <a:rPr lang="en-US" b="0" i="0" dirty="0" err="1">
                <a:solidFill>
                  <a:srgbClr val="000000"/>
                </a:solidFill>
                <a:effectLst/>
                <a:latin typeface="Roboto" panose="02000000000000000000" pitchFamily="2" charset="0"/>
              </a:rPr>
              <a:t>Sangkar</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Nihuta</a:t>
            </a:r>
            <a:r>
              <a:rPr lang="en-US" b="0" i="0" dirty="0">
                <a:solidFill>
                  <a:srgbClr val="000000"/>
                </a:solidFill>
                <a:effectLst/>
                <a:latin typeface="Roboto" panose="02000000000000000000" pitchFamily="2" charset="0"/>
              </a:rPr>
              <a:t> Village is an information system for the introduction of one area. The system that was built also provides benefits to the village head and the wider community which provides information such as the features that exist in the system that has been built, namely the organizational structure features, area </a:t>
            </a:r>
            <a:r>
              <a:rPr lang="en-US" b="0" i="0" dirty="0" err="1">
                <a:solidFill>
                  <a:srgbClr val="000000"/>
                </a:solidFill>
                <a:effectLst/>
                <a:latin typeface="Roboto" panose="02000000000000000000" pitchFamily="2" charset="0"/>
              </a:rPr>
              <a:t>area</a:t>
            </a:r>
            <a:r>
              <a:rPr lang="en-US" b="0" i="0" dirty="0">
                <a:solidFill>
                  <a:srgbClr val="000000"/>
                </a:solidFill>
                <a:effectLst/>
                <a:latin typeface="Roboto" panose="02000000000000000000" pitchFamily="2" charset="0"/>
              </a:rPr>
              <a:t> features, population features.</a:t>
            </a:r>
            <a:endParaRPr lang="en-US" dirty="0"/>
          </a:p>
        </p:txBody>
      </p:sp>
    </p:spTree>
    <p:extLst>
      <p:ext uri="{BB962C8B-B14F-4D97-AF65-F5344CB8AC3E}">
        <p14:creationId xmlns:p14="http://schemas.microsoft.com/office/powerpoint/2010/main" val="3818704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55B98-4F55-864B-9988-02CF7D245C28}"/>
              </a:ext>
            </a:extLst>
          </p:cNvPr>
          <p:cNvSpPr>
            <a:spLocks noGrp="1"/>
          </p:cNvSpPr>
          <p:nvPr>
            <p:ph type="title"/>
          </p:nvPr>
        </p:nvSpPr>
        <p:spPr/>
        <p:txBody>
          <a:bodyPr/>
          <a:lstStyle/>
          <a:p>
            <a:r>
              <a:rPr lang="en-US" sz="3200" b="1" dirty="0">
                <a:solidFill>
                  <a:srgbClr val="0C2054"/>
                </a:solidFill>
                <a:latin typeface="Poppins" panose="00000500000000000000" pitchFamily="2" charset="0"/>
              </a:rPr>
              <a:t>3</a:t>
            </a:r>
            <a:r>
              <a:rPr lang="en-US" sz="3200" b="1" i="0" u="none" strike="noStrike" dirty="0">
                <a:solidFill>
                  <a:srgbClr val="0C2054"/>
                </a:solidFill>
                <a:effectLst/>
                <a:latin typeface="Poppins" panose="00000500000000000000" pitchFamily="2" charset="0"/>
              </a:rPr>
              <a:t>. Functions</a:t>
            </a:r>
            <a:br>
              <a:rPr lang="en-US" b="0" dirty="0">
                <a:effectLst/>
              </a:rPr>
            </a:br>
            <a:endParaRPr lang="en-US" dirty="0"/>
          </a:p>
        </p:txBody>
      </p:sp>
      <p:sp>
        <p:nvSpPr>
          <p:cNvPr id="3" name="Content Placeholder 2">
            <a:extLst>
              <a:ext uri="{FF2B5EF4-FFF2-40B4-BE49-F238E27FC236}">
                <a16:creationId xmlns:a16="http://schemas.microsoft.com/office/drawing/2014/main" id="{567F1E06-CC5C-CC13-86C4-F415039A369F}"/>
              </a:ext>
            </a:extLst>
          </p:cNvPr>
          <p:cNvSpPr>
            <a:spLocks noGrp="1"/>
          </p:cNvSpPr>
          <p:nvPr>
            <p:ph idx="1"/>
          </p:nvPr>
        </p:nvSpPr>
        <p:spPr>
          <a:xfrm>
            <a:off x="1451579" y="2015732"/>
            <a:ext cx="9603275" cy="3769248"/>
          </a:xfrm>
        </p:spPr>
        <p:txBody>
          <a:bodyPr/>
          <a:lstStyle/>
          <a:p>
            <a:r>
              <a:rPr lang="en-US" dirty="0"/>
              <a:t>REGISTRASI FUNCTION</a:t>
            </a:r>
          </a:p>
          <a:p>
            <a:r>
              <a:rPr lang="en-US" dirty="0"/>
              <a:t>LOGIN FUNCTION</a:t>
            </a:r>
          </a:p>
          <a:p>
            <a:r>
              <a:rPr lang="en-US" b="0" i="0" dirty="0">
                <a:solidFill>
                  <a:srgbClr val="000000"/>
                </a:solidFill>
                <a:effectLst/>
                <a:latin typeface="Roboto" panose="02000000000000000000" pitchFamily="2" charset="0"/>
              </a:rPr>
              <a:t>GOVERNMENT</a:t>
            </a:r>
            <a:r>
              <a:rPr lang="en-US" dirty="0"/>
              <a:t>FUNCTION</a:t>
            </a:r>
          </a:p>
          <a:p>
            <a:r>
              <a:rPr lang="en-US" dirty="0"/>
              <a:t>INFOGRAFIS FUNCTION</a:t>
            </a:r>
          </a:p>
          <a:p>
            <a:r>
              <a:rPr lang="en-US" dirty="0">
                <a:solidFill>
                  <a:srgbClr val="000000"/>
                </a:solidFill>
                <a:latin typeface="Roboto" panose="02000000000000000000" pitchFamily="2" charset="0"/>
              </a:rPr>
              <a:t>NEWS </a:t>
            </a:r>
            <a:r>
              <a:rPr lang="en-US" dirty="0"/>
              <a:t>FUNCTION</a:t>
            </a:r>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MAKE A COMMENT </a:t>
            </a:r>
            <a:r>
              <a:rPr lang="en-US" dirty="0"/>
              <a:t>FUNCTION</a:t>
            </a:r>
            <a:endParaRPr lang="en-US" b="0" i="0" dirty="0">
              <a:solidFill>
                <a:srgbClr val="000000"/>
              </a:solidFill>
              <a:effectLst/>
              <a:latin typeface="Roboto" panose="02000000000000000000" pitchFamily="2" charset="0"/>
            </a:endParaRPr>
          </a:p>
          <a:p>
            <a:r>
              <a:rPr lang="en-US" dirty="0"/>
              <a:t>LOGOUT FUNCTION</a:t>
            </a:r>
          </a:p>
        </p:txBody>
      </p:sp>
    </p:spTree>
    <p:extLst>
      <p:ext uri="{BB962C8B-B14F-4D97-AF65-F5344CB8AC3E}">
        <p14:creationId xmlns:p14="http://schemas.microsoft.com/office/powerpoint/2010/main" val="54699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AF806-756F-04E3-76FB-8636455A78C9}"/>
              </a:ext>
            </a:extLst>
          </p:cNvPr>
          <p:cNvSpPr>
            <a:spLocks noGrp="1"/>
          </p:cNvSpPr>
          <p:nvPr>
            <p:ph type="title"/>
          </p:nvPr>
        </p:nvSpPr>
        <p:spPr/>
        <p:txBody>
          <a:bodyPr/>
          <a:lstStyle/>
          <a:p>
            <a:r>
              <a:rPr lang="en-US" sz="3200" b="1" dirty="0">
                <a:solidFill>
                  <a:srgbClr val="0C2054"/>
                </a:solidFill>
                <a:latin typeface="Poppins" panose="00000500000000000000" pitchFamily="2" charset="0"/>
              </a:rPr>
              <a:t>4</a:t>
            </a:r>
            <a:r>
              <a:rPr lang="en-US" sz="3200" b="1" i="0" u="none" strike="noStrike" dirty="0">
                <a:solidFill>
                  <a:srgbClr val="0C2054"/>
                </a:solidFill>
                <a:effectLst/>
                <a:latin typeface="Poppins" panose="00000500000000000000" pitchFamily="2" charset="0"/>
              </a:rPr>
              <a:t>. Use Case Diagram</a:t>
            </a:r>
            <a:br>
              <a:rPr lang="en-US" sz="3200" b="1" i="0" u="none" strike="noStrike" dirty="0">
                <a:solidFill>
                  <a:srgbClr val="0C2054"/>
                </a:solidFill>
                <a:effectLst/>
                <a:latin typeface="Poppins" panose="00000500000000000000" pitchFamily="2" charset="0"/>
              </a:rPr>
            </a:br>
            <a:endParaRPr lang="en-US" dirty="0"/>
          </a:p>
        </p:txBody>
      </p:sp>
      <p:pic>
        <p:nvPicPr>
          <p:cNvPr id="5" name="Content Placeholder 4">
            <a:extLst>
              <a:ext uri="{FF2B5EF4-FFF2-40B4-BE49-F238E27FC236}">
                <a16:creationId xmlns:a16="http://schemas.microsoft.com/office/drawing/2014/main" id="{FBC43183-38E6-FDEB-DF40-E2890703FF33}"/>
              </a:ext>
            </a:extLst>
          </p:cNvPr>
          <p:cNvPicPr>
            <a:picLocks noGrp="1" noChangeAspect="1"/>
          </p:cNvPicPr>
          <p:nvPr>
            <p:ph idx="1"/>
          </p:nvPr>
        </p:nvPicPr>
        <p:blipFill>
          <a:blip r:embed="rId2"/>
          <a:stretch>
            <a:fillRect/>
          </a:stretch>
        </p:blipFill>
        <p:spPr>
          <a:xfrm>
            <a:off x="1565763" y="1853754"/>
            <a:ext cx="5656131" cy="4226784"/>
          </a:xfrm>
        </p:spPr>
      </p:pic>
    </p:spTree>
    <p:extLst>
      <p:ext uri="{BB962C8B-B14F-4D97-AF65-F5344CB8AC3E}">
        <p14:creationId xmlns:p14="http://schemas.microsoft.com/office/powerpoint/2010/main" val="77642691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156</TotalTime>
  <Words>399</Words>
  <Application>Microsoft Office PowerPoint</Application>
  <PresentationFormat>Widescreen</PresentationFormat>
  <Paragraphs>41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Gill Sans MT</vt:lpstr>
      <vt:lpstr>Poppins</vt:lpstr>
      <vt:lpstr>Roboto</vt:lpstr>
      <vt:lpstr>Gallery</vt:lpstr>
      <vt:lpstr>PowerPoint Presentation</vt:lpstr>
      <vt:lpstr>OUTLINE </vt:lpstr>
      <vt:lpstr>1. Introduction</vt:lpstr>
      <vt:lpstr>TOPIC :  WEBSITE PROFILE KELURAHAN SANGKAR NIHUTA</vt:lpstr>
      <vt:lpstr>OBJECTIVES </vt:lpstr>
      <vt:lpstr>2. System Overview</vt:lpstr>
      <vt:lpstr>PowerPoint Presentation</vt:lpstr>
      <vt:lpstr>3. Functions </vt:lpstr>
      <vt:lpstr>4. Use Case Diagram </vt:lpstr>
      <vt:lpstr>5. ER Diagram </vt:lpstr>
      <vt:lpstr>6. Architecture Style</vt:lpstr>
      <vt:lpstr>7. Demo Product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PROFILE KELURAHAN SANGKAR NIHUTA</dc:title>
  <dc:creator>dion manurung</dc:creator>
  <cp:lastModifiedBy>dion manurung</cp:lastModifiedBy>
  <cp:revision>13</cp:revision>
  <dcterms:created xsi:type="dcterms:W3CDTF">2022-06-07T13:56:46Z</dcterms:created>
  <dcterms:modified xsi:type="dcterms:W3CDTF">2022-06-17T02:14:58Z</dcterms:modified>
</cp:coreProperties>
</file>